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9" r:id="rId5"/>
    <p:sldId id="258" r:id="rId6"/>
    <p:sldId id="271" r:id="rId7"/>
    <p:sldId id="263" r:id="rId8"/>
    <p:sldId id="262" r:id="rId9"/>
    <p:sldId id="277" r:id="rId10"/>
    <p:sldId id="270" r:id="rId11"/>
    <p:sldId id="260" r:id="rId12"/>
    <p:sldId id="261" r:id="rId13"/>
    <p:sldId id="273" r:id="rId14"/>
    <p:sldId id="274" r:id="rId15"/>
    <p:sldId id="272" r:id="rId16"/>
    <p:sldId id="276" r:id="rId17"/>
    <p:sldId id="269" r:id="rId18"/>
    <p:sldId id="275" r:id="rId19"/>
    <p:sldId id="266" r:id="rId20"/>
  </p:sldIdLst>
  <p:sldSz cx="12192000" cy="6858000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48" d="100"/>
          <a:sy n="48" d="100"/>
        </p:scale>
        <p:origin x="90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9B7312-C21D-416C-BDE4-EA9428F78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F37FC6-BBFD-4BFE-9C31-4EB41D775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D5C9B8-E1DB-4B9F-8504-BFE16DADE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607A69-053C-484E-BEB8-9E6C3A0D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2BDBC6-EEC6-4F77-A91C-0FC96900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5454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E3379D-FA2A-4D4D-B4E8-EBC86BEFE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C2560F-3A27-47EA-9F68-D136DDC4F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2C9C29-A775-4D61-9C63-35144CB64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045EF9-5FD3-46F3-B4BD-83FE6B7FC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76E96F-1341-401C-89B2-2E02319A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9299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D10E06E-C4BE-4676-ACD2-9D49BF2F8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63D2197-DF61-430D-939B-8BB7800D5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DA5688-D4C3-4437-A615-7315784BC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B87CDD-6CD3-4C72-97B8-A09EF9D55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2E4ADD-4BE5-482F-90DB-C60F9838B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0076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E8054-689E-47B2-A903-52FD820F5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C8FB6F-A081-4C30-A50F-493636966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8A1A80-A26C-40DA-80FB-F4A71C07E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CD74AC-3031-4118-9499-D3F89B20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F18FCD-DCB5-4159-969D-D0C78CCE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9976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EED73-B6EF-4067-9F43-0F230AC0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849B27-27E6-41E0-A7AC-DBE7EDF19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D07E5B-1681-4E9B-8831-A08E7A692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3FC49C-3109-4302-A915-6DEE15886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F32CA6-DFD9-44D6-B2EA-58560C2CC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0343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52E489-3AC0-48A0-915F-58DBAD5DE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65D3E1-1634-40C4-AF96-FD0F0ACAA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D5A5FE-14A3-4F81-BC82-6F8412545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93D4D2-1397-4E33-BDF6-432FD8C7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F35BCB-792A-4CA3-8E7F-4307806F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307139-33A2-420D-BAB7-D8EADCF44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2605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0DF404-EDBF-44FC-85C8-16CAE85C8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BEDDE0-6859-4FB2-814C-2B53FCF26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4A1087-2C76-4887-AA64-F99F06E33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72AF106-8B73-477E-8F3B-34BE4C058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FA17096-4936-4D90-AEB6-83F7A54E3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EB28A0F-BC87-4E38-9A80-B2D7BDC93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2E03F4B-6F82-494B-B3CE-DDF703459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42527A1-D871-43D3-BACD-EBE90F6D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6708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5B025-3606-4EC5-985E-F7CBDA73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36E3F8-62F9-4EEE-90C7-CD80A7C4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7473F8-8EEF-43FF-9C6A-44C97FCB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6CC5B5-3BEF-4C42-B002-4C1224EE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3688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23D5B6-350C-4608-92AC-BAE2935B3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FB3AF28-E080-4457-A947-ED1B2F2B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7A3D6D-50FF-4714-AD0B-D6A4ACAB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5911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6073A-6E57-4368-B26C-98B3C511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FD8780-9B40-443B-9B15-9159AEA2A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730516-C442-472B-91BE-E08C0A150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E58BFA-449E-462E-81FF-E7E2DF15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6A4D7E-72EE-4706-A4D4-562828FC1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92AEC0-71D9-4BC3-95DB-92C5B7A8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121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B0AC92-52D5-4C51-A51D-567BE4659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1BE4254-D556-4E91-8295-D092BA296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11DFE4-0269-43EE-A0CB-13F14FC3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3183FF-9305-42EE-A1ED-F2CD085D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8ECEEB-30E4-43CD-A8F3-A0C9E875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4CFE8E-1180-4CCC-8113-08D43035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450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31F475-0B3C-4C7D-9A8C-AD05FAA3F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00DD86-3CEF-4D55-AA21-923EA69B8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9251CD-4C42-44B1-B3F8-795A120BD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7B772-2082-4FDB-BF52-83FE4EFC19D1}" type="datetimeFigureOut">
              <a:rPr lang="fr-CH" smtClean="0"/>
              <a:t>02.06.2025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7AB4A9-8829-480F-AFCD-1CD96D8BF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C72D7E-479A-4181-99C9-9A261A56C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1CCAB-775A-4C73-8F9B-55B964F3F7A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7287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74EAB-7645-49A0-86B5-1CA8BAAAAB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Passage en 7P </a:t>
            </a:r>
            <a:br>
              <a:rPr lang="fr-FR" dirty="0">
                <a:latin typeface="+mn-lt"/>
              </a:rPr>
            </a:br>
            <a:r>
              <a:rPr lang="fr-FR" dirty="0">
                <a:latin typeface="+mn-lt"/>
              </a:rPr>
              <a:t>au collège Necker à Coppet </a:t>
            </a:r>
            <a:endParaRPr lang="fr-CH" dirty="0">
              <a:latin typeface="+mn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10D648-15DC-4866-9205-A5172564A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238" y="3602037"/>
            <a:ext cx="11271739" cy="2649293"/>
          </a:xfrm>
        </p:spPr>
        <p:txBody>
          <a:bodyPr>
            <a:normAutofit fontScale="85000" lnSpcReduction="20000"/>
          </a:bodyPr>
          <a:lstStyle/>
          <a:p>
            <a:endParaRPr lang="fr-FR" sz="2800" b="1" dirty="0"/>
          </a:p>
          <a:p>
            <a:r>
              <a:rPr lang="fr-CH" sz="2800" b="1" dirty="0"/>
              <a:t>Soirée d’information aux parents </a:t>
            </a:r>
          </a:p>
          <a:p>
            <a:r>
              <a:rPr lang="fr-CH" sz="2800" b="1" dirty="0"/>
              <a:t>Mardi 3 juin 2025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pPr algn="l"/>
            <a:r>
              <a:rPr lang="fr-CH" sz="1800" b="1" dirty="0">
                <a:solidFill>
                  <a:srgbClr val="009999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Etablissement primaire de Coppet Terre Sainte</a:t>
            </a:r>
            <a:r>
              <a:rPr lang="fr-CH" sz="1800" dirty="0">
                <a:solidFill>
                  <a:srgbClr val="009999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      </a:t>
            </a:r>
            <a:r>
              <a:rPr lang="fr-CH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	       </a:t>
            </a:r>
            <a:r>
              <a:rPr lang="fr-CH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APEJ - </a:t>
            </a:r>
            <a:r>
              <a:rPr lang="fr-CH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Association pour l’enfance et la jeunesse de Terre Sainte</a:t>
            </a:r>
            <a:br>
              <a:rPr lang="fr-CH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fr-CH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   </a:t>
            </a:r>
            <a:endParaRPr lang="fr-CH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88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D94D6-E64D-E693-B3A7-8397617D8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D8D10-628D-7B17-CD1A-5DB0F7C7E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Périmètre scolaire </a:t>
            </a:r>
            <a:br>
              <a:rPr lang="fr-CH" dirty="0">
                <a:solidFill>
                  <a:srgbClr val="C00000"/>
                </a:solidFill>
              </a:rPr>
            </a:br>
            <a:r>
              <a:rPr lang="fr-FR" dirty="0">
                <a:solidFill>
                  <a:srgbClr val="C00000"/>
                </a:solidFill>
              </a:rPr>
              <a:t>Necker 	</a:t>
            </a:r>
            <a:r>
              <a:rPr lang="fr-FR" dirty="0"/>
              <a:t>	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8909E5-A125-04CF-CD34-B71D9F451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51D99B-94D3-A956-CB2F-B2973906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633" y="975517"/>
            <a:ext cx="6785436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14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C98D8-8FD3-4A45-9638-B8B66719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Restaurant scolaire 	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BE34F8-A6CC-4E72-A7D3-5D860BC11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Exploitant : COMPASS GROUP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Inscriptions et paiement via </a:t>
            </a:r>
          </a:p>
          <a:p>
            <a:pPr marL="0" indent="0">
              <a:buNone/>
            </a:pPr>
            <a:r>
              <a:rPr lang="fr-FR" dirty="0"/>
              <a:t>MON PORTAIL – MA CANTINE 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CH" dirty="0"/>
              <a:t>Pique-nique possible</a:t>
            </a:r>
          </a:p>
          <a:p>
            <a:endParaRPr lang="fr-CH" dirty="0"/>
          </a:p>
          <a:p>
            <a:pPr marL="0" indent="0">
              <a:buNone/>
            </a:pPr>
            <a:r>
              <a:rPr lang="fr-CH" dirty="0"/>
              <a:t>https://apej.ch/pause-de-midi-pour-les-7p-a-11s/</a:t>
            </a:r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AD907F-425A-41A6-AE5F-4A097A635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421" y="6016218"/>
            <a:ext cx="1390008" cy="5913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73EC5B-62D7-4684-225D-605A9AD9F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082" y="154498"/>
            <a:ext cx="4730922" cy="3846796"/>
          </a:xfrm>
          <a:prstGeom prst="rect">
            <a:avLst/>
          </a:prstGeom>
        </p:spPr>
      </p:pic>
      <p:sp>
        <p:nvSpPr>
          <p:cNvPr id="6" name="Larme 5">
            <a:extLst>
              <a:ext uri="{FF2B5EF4-FFF2-40B4-BE49-F238E27FC236}">
                <a16:creationId xmlns:a16="http://schemas.microsoft.com/office/drawing/2014/main" id="{EE49C85C-AD6F-3369-199A-74BFECE48588}"/>
              </a:ext>
            </a:extLst>
          </p:cNvPr>
          <p:cNvSpPr/>
          <p:nvPr/>
        </p:nvSpPr>
        <p:spPr>
          <a:xfrm rot="10800000" flipH="1" flipV="1">
            <a:off x="8041206" y="2373213"/>
            <a:ext cx="1313809" cy="721679"/>
          </a:xfrm>
          <a:prstGeom prst="teardrop">
            <a:avLst>
              <a:gd name="adj" fmla="val 20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Restaurant scolaire </a:t>
            </a:r>
            <a:endParaRPr lang="fr-CH" sz="500" dirty="0"/>
          </a:p>
        </p:txBody>
      </p:sp>
      <p:sp>
        <p:nvSpPr>
          <p:cNvPr id="8" name="Larme 7">
            <a:extLst>
              <a:ext uri="{FF2B5EF4-FFF2-40B4-BE49-F238E27FC236}">
                <a16:creationId xmlns:a16="http://schemas.microsoft.com/office/drawing/2014/main" id="{671A1634-3DE3-7E02-865A-FC93084440D8}"/>
              </a:ext>
            </a:extLst>
          </p:cNvPr>
          <p:cNvSpPr/>
          <p:nvPr/>
        </p:nvSpPr>
        <p:spPr>
          <a:xfrm rot="10800000" flipH="1" flipV="1">
            <a:off x="9124612" y="3229829"/>
            <a:ext cx="1313809" cy="721679"/>
          </a:xfrm>
          <a:prstGeom prst="teardrop">
            <a:avLst>
              <a:gd name="adj" fmla="val 20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Point rencontre </a:t>
            </a:r>
            <a:endParaRPr lang="fr-CH" sz="500" dirty="0"/>
          </a:p>
        </p:txBody>
      </p:sp>
    </p:spTree>
    <p:extLst>
      <p:ext uri="{BB962C8B-B14F-4D97-AF65-F5344CB8AC3E}">
        <p14:creationId xmlns:p14="http://schemas.microsoft.com/office/powerpoint/2010/main" val="396860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91980-A757-4CEB-8877-67B297BF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Objets connectés </a:t>
            </a:r>
            <a:endParaRPr lang="fr-CH" dirty="0">
              <a:solidFill>
                <a:srgbClr val="C00000"/>
              </a:solidFill>
            </a:endParaRP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621C8463-754B-6AEA-5BC7-D975AE57E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5994" y="2985146"/>
            <a:ext cx="3898002" cy="234330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9B6BED4-6AAF-BE54-F752-CEDA14F234C8}"/>
              </a:ext>
            </a:extLst>
          </p:cNvPr>
          <p:cNvSpPr txBox="1"/>
          <p:nvPr/>
        </p:nvSpPr>
        <p:spPr>
          <a:xfrm>
            <a:off x="9053520" y="6345913"/>
            <a:ext cx="29039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/>
              <a:t>Source : https://sois-prudent.ch/essentiel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070B3AB-320B-89F1-8FD4-B29441365ED8}"/>
              </a:ext>
            </a:extLst>
          </p:cNvPr>
          <p:cNvSpPr txBox="1">
            <a:spLocks/>
          </p:cNvSpPr>
          <p:nvPr/>
        </p:nvSpPr>
        <p:spPr>
          <a:xfrm>
            <a:off x="838200" y="1981131"/>
            <a:ext cx="55585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100" dirty="0"/>
              <a:t>Il est toléré que les enfants aient 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100" dirty="0"/>
              <a:t> - une montre connectée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100" dirty="0"/>
              <a:t> - un téléphone portable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1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2100" b="1" dirty="0"/>
              <a:t>Choix des parents d’équiper leurs enfants</a:t>
            </a:r>
            <a:r>
              <a:rPr lang="fr-FR" sz="2100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2100" dirty="0"/>
              <a:t>Dans tous les cas, </a:t>
            </a:r>
            <a:r>
              <a:rPr lang="fr-FR" sz="2100" b="1" dirty="0"/>
              <a:t>usage à accompagner </a:t>
            </a:r>
            <a:r>
              <a:rPr lang="fr-FR" sz="2100" dirty="0"/>
              <a:t>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fr-FR" sz="21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2100" dirty="0"/>
              <a:t>Ces objets sont interdits sur le temps scolaire. Ils doivent être éteints et rangés dans le sac d’école.</a:t>
            </a:r>
            <a:br>
              <a:rPr lang="fr-FR" sz="2100" dirty="0"/>
            </a:br>
            <a:r>
              <a:rPr lang="fr-FR" sz="2100" dirty="0"/>
              <a:t> 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DACBAD3-79BF-A06E-1AF2-1B6F66742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649" y="427290"/>
            <a:ext cx="3387247" cy="22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D4EE8-AFB8-A913-E9E3-3BA70EADD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792A2-1A94-9537-0D21-0C52DD07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Devoirs surveillés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9935AA-E0AD-A8B7-0F2D-A2C21D480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100" dirty="0"/>
              <a:t>Mis en place par l’école, financé par l’APEJ. </a:t>
            </a:r>
          </a:p>
          <a:p>
            <a:pPr marL="0" indent="0">
              <a:buNone/>
            </a:pPr>
            <a:r>
              <a:rPr lang="fr-FR" sz="2100" dirty="0"/>
              <a:t>Dès le mois de septembre </a:t>
            </a:r>
          </a:p>
          <a:p>
            <a:pPr marL="0" indent="0">
              <a:buNone/>
            </a:pPr>
            <a:endParaRPr lang="fr-FR" sz="2100" dirty="0"/>
          </a:p>
          <a:p>
            <a:pPr marL="0" indent="0">
              <a:buNone/>
            </a:pPr>
            <a:endParaRPr lang="fr-FR" sz="2100" dirty="0"/>
          </a:p>
          <a:p>
            <a:pPr marL="0" indent="0">
              <a:buNone/>
            </a:pPr>
            <a:r>
              <a:rPr lang="fr-FR" sz="2100" dirty="0"/>
              <a:t>Sur la plage de P9, de 15h15 à 16h </a:t>
            </a:r>
          </a:p>
          <a:p>
            <a:pPr marL="0" indent="0">
              <a:buNone/>
            </a:pPr>
            <a:r>
              <a:rPr lang="fr-FR" sz="2100" dirty="0"/>
              <a:t>Sur inscription</a:t>
            </a:r>
          </a:p>
          <a:p>
            <a:pPr marL="0" indent="0">
              <a:buNone/>
            </a:pPr>
            <a:r>
              <a:rPr lang="fr-FR" sz="2100" dirty="0"/>
              <a:t>Gratuit </a:t>
            </a:r>
          </a:p>
        </p:txBody>
      </p:sp>
    </p:spTree>
    <p:extLst>
      <p:ext uri="{BB962C8B-B14F-4D97-AF65-F5344CB8AC3E}">
        <p14:creationId xmlns:p14="http://schemas.microsoft.com/office/powerpoint/2010/main" val="178612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4CC95-D72E-3E82-CDA1-50A8C16F5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F8781E-B04D-5963-77E0-445918671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Structures de fin de journée 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6A88A8-E1FB-5E09-9112-EC497D26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2100" b="1" dirty="0"/>
              <a:t>Bibliothèque scolaire et publique (aux Rojalets)  </a:t>
            </a:r>
          </a:p>
          <a:p>
            <a:pPr marL="0" indent="0">
              <a:buNone/>
            </a:pPr>
            <a:r>
              <a:rPr lang="fr-FR" sz="2100" dirty="0"/>
              <a:t>	</a:t>
            </a:r>
            <a:r>
              <a:rPr lang="fr-FR" sz="1500" dirty="0"/>
              <a:t>gratuit et accès libre </a:t>
            </a:r>
          </a:p>
          <a:p>
            <a:pPr marL="0" indent="0">
              <a:buNone/>
            </a:pPr>
            <a:r>
              <a:rPr lang="fr-FR" sz="1500" dirty="0"/>
              <a:t>	www.apej.ch/bibliotheque/</a:t>
            </a:r>
          </a:p>
          <a:p>
            <a:pPr marL="0" indent="0">
              <a:buNone/>
            </a:pPr>
            <a:endParaRPr lang="fr-FR" sz="2100" dirty="0"/>
          </a:p>
          <a:p>
            <a:pPr marL="0" indent="0">
              <a:buNone/>
            </a:pPr>
            <a:r>
              <a:rPr lang="fr-FR" sz="2100" b="1" dirty="0"/>
              <a:t>Ludothèque (aux Rojalets) </a:t>
            </a:r>
            <a:r>
              <a:rPr lang="fr-FR" sz="2100" dirty="0"/>
              <a:t>		</a:t>
            </a:r>
          </a:p>
          <a:p>
            <a:pPr marL="0" indent="0">
              <a:buNone/>
            </a:pPr>
            <a:r>
              <a:rPr lang="fr-FR" sz="1600" dirty="0"/>
              <a:t>	</a:t>
            </a:r>
            <a:r>
              <a:rPr lang="fr-FR" sz="1500" dirty="0"/>
              <a:t>gratuit et accès libre </a:t>
            </a:r>
          </a:p>
          <a:p>
            <a:pPr marL="0" indent="0">
              <a:buNone/>
            </a:pPr>
            <a:r>
              <a:rPr lang="fr-FR" sz="1500" dirty="0"/>
              <a:t>	www.apej.ch/ludotheque/</a:t>
            </a:r>
          </a:p>
          <a:p>
            <a:pPr marL="0" indent="0">
              <a:buNone/>
            </a:pPr>
            <a:endParaRPr lang="fr-FR" sz="2100" dirty="0"/>
          </a:p>
          <a:p>
            <a:pPr marL="0" indent="0">
              <a:buNone/>
            </a:pPr>
            <a:r>
              <a:rPr lang="fr-FR" sz="2100" b="1" dirty="0"/>
              <a:t>Centre des jeunes de la BARAKA (à Commugny)</a:t>
            </a:r>
          </a:p>
          <a:p>
            <a:pPr marL="0" indent="0">
              <a:buNone/>
            </a:pPr>
            <a:r>
              <a:rPr lang="fr-FR" sz="2100" dirty="0"/>
              <a:t>	</a:t>
            </a:r>
            <a:r>
              <a:rPr lang="fr-FR" sz="1500" dirty="0"/>
              <a:t>CHF 100.- /an et fréquentation libre </a:t>
            </a:r>
          </a:p>
          <a:p>
            <a:pPr marL="0" indent="0">
              <a:buNone/>
            </a:pPr>
            <a:r>
              <a:rPr lang="fr-FR" sz="1500" dirty="0"/>
              <a:t>	www.apej.ch/cjlt/</a:t>
            </a:r>
          </a:p>
          <a:p>
            <a:pPr marL="0" indent="0">
              <a:buNone/>
            </a:pPr>
            <a:endParaRPr lang="fr-FR" sz="2100" dirty="0"/>
          </a:p>
          <a:p>
            <a:pPr marL="0" indent="0">
              <a:buNone/>
            </a:pPr>
            <a:r>
              <a:rPr lang="fr-FR" sz="2100" b="1" dirty="0"/>
              <a:t>APEMS – accueil parascolaire en milieu scolaire (à Necker)</a:t>
            </a:r>
          </a:p>
          <a:p>
            <a:pPr marL="0" indent="0">
              <a:buNone/>
            </a:pPr>
            <a:r>
              <a:rPr lang="fr-FR" sz="2100" dirty="0"/>
              <a:t>	</a:t>
            </a:r>
            <a:r>
              <a:rPr lang="fr-FR" sz="1500" dirty="0"/>
              <a:t>En fonction du revenu, liste d’attente, inscription préalable et contrôle de présences </a:t>
            </a:r>
          </a:p>
          <a:p>
            <a:pPr marL="0" indent="0">
              <a:buNone/>
            </a:pPr>
            <a:r>
              <a:rPr lang="fr-FR" sz="1500" dirty="0"/>
              <a:t>	www.apej.ch/apems/ </a:t>
            </a:r>
          </a:p>
        </p:txBody>
      </p:sp>
    </p:spTree>
    <p:extLst>
      <p:ext uri="{BB962C8B-B14F-4D97-AF65-F5344CB8AC3E}">
        <p14:creationId xmlns:p14="http://schemas.microsoft.com/office/powerpoint/2010/main" val="1939922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2175C-366E-2408-0536-433EBD0FE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3D24AC-4F15-223D-BB7E-5CB03487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Partenaires de l’école</a:t>
            </a:r>
            <a:endParaRPr lang="fr-CH" dirty="0">
              <a:solidFill>
                <a:srgbClr val="C0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16099F6-AE70-79EE-9E73-2058BBA39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256" y="1561306"/>
            <a:ext cx="3760955" cy="43513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73FB75-271B-5677-810F-E05A9215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11" y="4507960"/>
            <a:ext cx="3573947" cy="198491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88D0954-EADE-55DD-7097-B07CDCC4D389}"/>
              </a:ext>
            </a:extLst>
          </p:cNvPr>
          <p:cNvSpPr txBox="1">
            <a:spLocks/>
          </p:cNvSpPr>
          <p:nvPr/>
        </p:nvSpPr>
        <p:spPr>
          <a:xfrm>
            <a:off x="827805" y="1988862"/>
            <a:ext cx="35739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Ressources de l’école</a:t>
            </a:r>
          </a:p>
          <a:p>
            <a:r>
              <a:rPr lang="fr-FR" sz="2000" dirty="0"/>
              <a:t>Service PPLS </a:t>
            </a:r>
          </a:p>
          <a:p>
            <a:r>
              <a:rPr lang="fr-FR" sz="2000" dirty="0"/>
              <a:t>Conseillère école-famille</a:t>
            </a:r>
          </a:p>
          <a:p>
            <a:r>
              <a:rPr lang="fr-FR" sz="2000" dirty="0"/>
              <a:t>Educateur en milieu scolaire </a:t>
            </a:r>
          </a:p>
          <a:p>
            <a:r>
              <a:rPr lang="fr-FR" sz="2000" dirty="0"/>
              <a:t>Médiateurs </a:t>
            </a:r>
          </a:p>
          <a:p>
            <a:r>
              <a:rPr lang="fr-FR" sz="2000" dirty="0"/>
              <a:t>Infirmière scolaire</a:t>
            </a:r>
          </a:p>
        </p:txBody>
      </p:sp>
    </p:spTree>
    <p:extLst>
      <p:ext uri="{BB962C8B-B14F-4D97-AF65-F5344CB8AC3E}">
        <p14:creationId xmlns:p14="http://schemas.microsoft.com/office/powerpoint/2010/main" val="317751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B4AD6C-1ADD-892A-7F88-6B30F2CA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rgbClr val="C00000"/>
                </a:solidFill>
              </a:rPr>
              <a:t>A</a:t>
            </a:r>
            <a:r>
              <a:rPr lang="fr-CH" dirty="0"/>
              <a:t> </a:t>
            </a:r>
            <a:r>
              <a:rPr lang="fr-CH" dirty="0">
                <a:solidFill>
                  <a:srgbClr val="C00000"/>
                </a:solidFill>
              </a:rPr>
              <a:t>noter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74EFDC-DE02-4C5A-7231-187BD37C7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CH" b="1" dirty="0"/>
              <a:t>Prochaine plénière </a:t>
            </a:r>
            <a:r>
              <a:rPr lang="fr-CH" dirty="0"/>
              <a:t>pour les parents d’élèves de 7P</a:t>
            </a:r>
            <a:br>
              <a:rPr lang="fr-CH" dirty="0"/>
            </a:br>
            <a:r>
              <a:rPr lang="fr-CH" dirty="0">
                <a:sym typeface="Wingdings" panose="05000000000000000000" pitchFamily="2" charset="2"/>
              </a:rPr>
              <a:t></a:t>
            </a:r>
            <a:r>
              <a:rPr lang="fr-CH" dirty="0"/>
              <a:t> à la rentrée d’août – informations pédagogiques</a:t>
            </a:r>
          </a:p>
          <a:p>
            <a:pPr>
              <a:lnSpc>
                <a:spcPct val="150000"/>
              </a:lnSpc>
            </a:pPr>
            <a:r>
              <a:rPr lang="fr-CH" b="1" dirty="0"/>
              <a:t>Vœux d’enclassement</a:t>
            </a:r>
            <a:br>
              <a:rPr lang="fr-CH" dirty="0"/>
            </a:br>
            <a:r>
              <a:rPr lang="fr-CH" dirty="0">
                <a:sym typeface="Wingdings" panose="05000000000000000000" pitchFamily="2" charset="2"/>
              </a:rPr>
              <a:t></a:t>
            </a:r>
            <a:r>
              <a:rPr lang="fr-CH" dirty="0"/>
              <a:t> pas de prise en compte</a:t>
            </a:r>
            <a:br>
              <a:rPr lang="fr-CH" dirty="0"/>
            </a:br>
            <a:r>
              <a:rPr lang="fr-CH" dirty="0">
                <a:sym typeface="Wingdings" panose="05000000000000000000" pitchFamily="2" charset="2"/>
              </a:rPr>
              <a:t></a:t>
            </a:r>
            <a:r>
              <a:rPr lang="fr-CH" dirty="0"/>
              <a:t> les situations particulières de santé sont à annoncer à l’infirmière</a:t>
            </a:r>
            <a:br>
              <a:rPr lang="fr-CH" dirty="0"/>
            </a:br>
            <a:r>
              <a:rPr lang="it-IT" dirty="0"/>
              <a:t>ServiceSante.ep.Coppet@avasad.ch</a:t>
            </a:r>
          </a:p>
          <a:p>
            <a:pPr>
              <a:lnSpc>
                <a:spcPct val="150000"/>
              </a:lnSpc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62219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68B40-E097-44A5-9307-4D7B66C3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Contacts principaux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D1BB46-2047-4A64-BDCB-1551CB2B0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Pour ce qui concerne l’école et le temps scolaire : 	</a:t>
            </a:r>
          </a:p>
          <a:p>
            <a:pPr marL="0" indent="0">
              <a:buNone/>
            </a:pPr>
            <a:r>
              <a:rPr lang="fr-FR" dirty="0"/>
              <a:t>	secrétariat de l’établissement primaire de Coppet Terre Sainte 	</a:t>
            </a:r>
          </a:p>
          <a:p>
            <a:pPr marL="0" indent="0">
              <a:buNone/>
            </a:pPr>
            <a:r>
              <a:rPr lang="fr-FR" dirty="0"/>
              <a:t>	Tél. 022 776 58 58 		ep.coppet@vd.ch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CH" b="0" i="0" u="sng" dirty="0">
                <a:effectLst/>
              </a:rPr>
              <a:t>www.epterresainte.ch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Pour ce qui concerne l’APEJ (hors temps scolaire) : </a:t>
            </a:r>
          </a:p>
          <a:p>
            <a:pPr marL="0" indent="0">
              <a:buNone/>
            </a:pPr>
            <a:r>
              <a:rPr lang="fr-FR" dirty="0"/>
              <a:t>	Bureau Information parents – BIP	</a:t>
            </a:r>
          </a:p>
          <a:p>
            <a:pPr marL="0" indent="0">
              <a:buNone/>
            </a:pPr>
            <a:r>
              <a:rPr lang="fr-FR" dirty="0"/>
              <a:t>	Tél. 022 776 89 10		info@apej.ch</a:t>
            </a:r>
          </a:p>
          <a:p>
            <a:pPr marL="0" indent="0">
              <a:buNone/>
            </a:pPr>
            <a:r>
              <a:rPr lang="fr-FR" dirty="0"/>
              <a:t>	www.apej.ch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9210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87D5D-1585-87E5-3C4F-C2392AA86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FCBD79-A37D-CFFB-8634-522018B1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Questions ? </a:t>
            </a:r>
            <a:endParaRPr lang="fr-CH" dirty="0">
              <a:solidFill>
                <a:srgbClr val="C00000"/>
              </a:solidFill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D0870F2-C4D2-BCFF-7509-CF24AFA29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1529" y="1825625"/>
            <a:ext cx="70089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2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A32A-FDEB-4C82-8BE3-68799612D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15" y="2070833"/>
            <a:ext cx="10515600" cy="3125421"/>
          </a:xfrm>
        </p:spPr>
        <p:txBody>
          <a:bodyPr>
            <a:normAutofit fontScale="90000"/>
          </a:bodyPr>
          <a:lstStyle/>
          <a:p>
            <a:pPr algn="ctr"/>
            <a:br>
              <a:rPr lang="fr-FR" dirty="0">
                <a:solidFill>
                  <a:srgbClr val="C00000"/>
                </a:solidFill>
              </a:rPr>
            </a:br>
            <a:br>
              <a:rPr lang="fr-FR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rgbClr val="C00000"/>
                </a:solidFill>
              </a:rPr>
              <a:t>Merci pour votre attention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rgbClr val="C00000"/>
                </a:solidFill>
              </a:rPr>
              <a:t>&amp; 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rgbClr val="C00000"/>
                </a:solidFill>
              </a:rPr>
              <a:t>bon retour chez vous </a:t>
            </a:r>
            <a:br>
              <a:rPr lang="fr-FR" dirty="0">
                <a:solidFill>
                  <a:srgbClr val="C00000"/>
                </a:solidFill>
              </a:rPr>
            </a:br>
            <a:br>
              <a:rPr lang="fr-FR" dirty="0">
                <a:solidFill>
                  <a:srgbClr val="C00000"/>
                </a:solidFill>
              </a:rPr>
            </a:br>
            <a:br>
              <a:rPr lang="fr-FR" dirty="0">
                <a:solidFill>
                  <a:srgbClr val="C00000"/>
                </a:solidFill>
              </a:rPr>
            </a:br>
            <a:br>
              <a:rPr lang="fr-FR" dirty="0">
                <a:solidFill>
                  <a:srgbClr val="C00000"/>
                </a:solidFill>
              </a:rPr>
            </a:br>
            <a:endParaRPr lang="fr-CH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8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757BF4-819F-4C46-8982-C94A386D4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Bienvenue 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704712-36F0-42E0-A97C-C9AF65EFD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… une transition 6P – 7P  à soigner</a:t>
            </a:r>
          </a:p>
          <a:p>
            <a:pPr lvl="1"/>
            <a:r>
              <a:rPr lang="fr-FR" dirty="0"/>
              <a:t>	 Poursuite de cycle dans le parcours de scolarité</a:t>
            </a:r>
          </a:p>
          <a:p>
            <a:pPr lvl="1"/>
            <a:r>
              <a:rPr lang="fr-FR" dirty="0"/>
              <a:t>    Une étape pour l’élève - l’enfant</a:t>
            </a:r>
          </a:p>
          <a:p>
            <a:pPr lvl="1"/>
            <a:r>
              <a:rPr lang="fr-FR" dirty="0"/>
              <a:t>    Un défi pour les parents aussi </a:t>
            </a:r>
          </a:p>
          <a:p>
            <a:pPr marL="457200" lvl="1" indent="0">
              <a:buNone/>
            </a:pPr>
            <a:r>
              <a:rPr lang="fr-FR" dirty="0"/>
              <a:t>	</a:t>
            </a:r>
          </a:p>
          <a:p>
            <a:pPr marL="0" indent="0">
              <a:buNone/>
            </a:pPr>
            <a:r>
              <a:rPr lang="fr-FR" dirty="0"/>
              <a:t>… un pas vers plus d’autonomie</a:t>
            </a:r>
          </a:p>
          <a:p>
            <a:pPr marL="0" indent="0">
              <a:buNone/>
            </a:pPr>
            <a:r>
              <a:rPr lang="fr-FR" dirty="0"/>
              <a:t>… un besoin d’être accompagnés et guidés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02243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89C498-9BD9-4D28-A725-ACF7A745E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Ordre du jour  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5BFAE9-663A-4F29-BBFC-DBAA825B1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600" dirty="0"/>
              <a:t>Site de Necker</a:t>
            </a:r>
          </a:p>
          <a:p>
            <a:r>
              <a:rPr lang="fr-FR" sz="2600" dirty="0"/>
              <a:t>Accès et mobilité </a:t>
            </a:r>
            <a:endParaRPr lang="fr-CH" sz="2600" dirty="0"/>
          </a:p>
          <a:p>
            <a:r>
              <a:rPr lang="fr-FR" sz="2600" dirty="0"/>
              <a:t>Horaire à journée continue </a:t>
            </a:r>
          </a:p>
          <a:p>
            <a:r>
              <a:rPr lang="fr-CH" sz="2600" dirty="0"/>
              <a:t>Pause de midi </a:t>
            </a:r>
          </a:p>
          <a:p>
            <a:r>
              <a:rPr lang="fr-FR" sz="2600" dirty="0"/>
              <a:t>Objets connectés </a:t>
            </a:r>
          </a:p>
          <a:p>
            <a:r>
              <a:rPr lang="fr-CH" sz="2600" dirty="0"/>
              <a:t>Devoirs surveillés </a:t>
            </a:r>
          </a:p>
          <a:p>
            <a:r>
              <a:rPr lang="fr-CH" sz="2600" dirty="0"/>
              <a:t>Structures de fin de journée </a:t>
            </a:r>
          </a:p>
        </p:txBody>
      </p:sp>
    </p:spTree>
    <p:extLst>
      <p:ext uri="{BB962C8B-B14F-4D97-AF65-F5344CB8AC3E}">
        <p14:creationId xmlns:p14="http://schemas.microsoft.com/office/powerpoint/2010/main" val="391754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A2DDB4-09A3-4EB8-94F4-B187CE6E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						    Site de Necker </a:t>
            </a:r>
            <a:r>
              <a:rPr lang="fr-FR" dirty="0"/>
              <a:t>		</a:t>
            </a: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463985-57D3-4108-9C33-ED3650D4A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EBF771-23E3-A573-5AC3-AB0149649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782" y="1825625"/>
            <a:ext cx="5144482" cy="28908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7B8000-0829-FCB5-D0B9-1272C3D21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33" y="170259"/>
            <a:ext cx="6427051" cy="651748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DCD842-5638-5B31-EEA6-A0452789DD4F}"/>
              </a:ext>
            </a:extLst>
          </p:cNvPr>
          <p:cNvSpPr txBox="1"/>
          <p:nvPr/>
        </p:nvSpPr>
        <p:spPr>
          <a:xfrm>
            <a:off x="6803782" y="5462856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b="0" i="0" dirty="0">
                <a:effectLst/>
                <a:latin typeface="Open Sans" panose="020B0606030504020204" pitchFamily="34" charset="0"/>
              </a:rPr>
              <a:t>Chemin du </a:t>
            </a:r>
            <a:r>
              <a:rPr lang="fr-FR" sz="1800" b="0" i="0" dirty="0" err="1">
                <a:effectLst/>
                <a:latin typeface="Open Sans" panose="020B0606030504020204" pitchFamily="34" charset="0"/>
              </a:rPr>
              <a:t>Chaucey</a:t>
            </a:r>
            <a:r>
              <a:rPr lang="fr-FR" sz="1800" b="0" i="0" dirty="0">
                <a:effectLst/>
                <a:latin typeface="Open Sans" panose="020B0606030504020204" pitchFamily="34" charset="0"/>
              </a:rPr>
              <a:t> 7</a:t>
            </a:r>
            <a:br>
              <a:rPr lang="fr-FR" sz="1800" dirty="0"/>
            </a:br>
            <a:r>
              <a:rPr lang="fr-FR" sz="1800" b="0" i="0" dirty="0">
                <a:effectLst/>
                <a:latin typeface="Open Sans" panose="020B0606030504020204" pitchFamily="34" charset="0"/>
              </a:rPr>
              <a:t>1296 Coppet</a:t>
            </a:r>
            <a:endParaRPr lang="fr-CH" sz="2800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00F752C-AC58-15D0-3D64-ADE6B025281A}"/>
              </a:ext>
            </a:extLst>
          </p:cNvPr>
          <p:cNvCxnSpPr>
            <a:cxnSpLocks/>
          </p:cNvCxnSpPr>
          <p:nvPr/>
        </p:nvCxnSpPr>
        <p:spPr>
          <a:xfrm flipH="1">
            <a:off x="3894992" y="2901462"/>
            <a:ext cx="2908790" cy="9495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929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24C306-82CA-47B4-A268-475B90AA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Accès et mobilité 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122CB7A-13F5-6330-26E6-F6CC0D6A1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862"/>
            <a:ext cx="5429753" cy="464710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sz="8000" dirty="0"/>
              <a:t>Abonnement Mobilis «tout établissement»</a:t>
            </a:r>
          </a:p>
          <a:p>
            <a:pPr marL="0" indent="0">
              <a:buNone/>
            </a:pPr>
            <a:r>
              <a:rPr lang="fr-CH" sz="8000" dirty="0"/>
              <a:t>	Zones 20+21+22</a:t>
            </a:r>
          </a:p>
          <a:p>
            <a:pPr marL="0" indent="0">
              <a:buNone/>
            </a:pPr>
            <a:endParaRPr lang="fr-CH" sz="8000" dirty="0"/>
          </a:p>
          <a:p>
            <a:pPr marL="0" indent="0">
              <a:buNone/>
            </a:pPr>
            <a:r>
              <a:rPr lang="fr-CH" sz="8000" dirty="0"/>
              <a:t>Cheminements piétonniers </a:t>
            </a:r>
          </a:p>
          <a:p>
            <a:pPr marL="0" indent="0">
              <a:buNone/>
            </a:pPr>
            <a:endParaRPr lang="fr-CH" sz="8000" dirty="0"/>
          </a:p>
          <a:p>
            <a:pPr marL="0" indent="0">
              <a:buNone/>
            </a:pPr>
            <a:r>
              <a:rPr lang="fr-CH" sz="8000" dirty="0"/>
              <a:t>Hangars à vélo disponibles </a:t>
            </a:r>
          </a:p>
          <a:p>
            <a:pPr marL="0" indent="0">
              <a:buNone/>
            </a:pPr>
            <a:endParaRPr lang="fr-CH" sz="8000" dirty="0"/>
          </a:p>
          <a:p>
            <a:pPr marL="0" indent="0">
              <a:buNone/>
            </a:pPr>
            <a:endParaRPr lang="fr-CH" sz="8000" dirty="0">
              <a:solidFill>
                <a:srgbClr val="0563C1"/>
              </a:solidFill>
            </a:endParaRPr>
          </a:p>
          <a:p>
            <a:pPr marL="0" indent="0">
              <a:buNone/>
            </a:pPr>
            <a:endParaRPr lang="fr-CH" sz="8000" dirty="0">
              <a:solidFill>
                <a:srgbClr val="0563C1"/>
              </a:solidFill>
            </a:endParaRPr>
          </a:p>
          <a:p>
            <a:pPr marL="0" indent="0">
              <a:buNone/>
            </a:pPr>
            <a:r>
              <a:rPr lang="fr-CH" sz="8000" dirty="0"/>
              <a:t>www.apej.ch/transports-scolaires/</a:t>
            </a:r>
          </a:p>
          <a:p>
            <a:endParaRPr lang="fr-CH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E627B2F-208B-8DB8-A14F-F120146BB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953" y="-1"/>
            <a:ext cx="5920999" cy="591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5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CAD8DD-B1FF-2341-0389-E5572A715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EF9C0AD-BA2F-D154-E0ED-2CE89DF5F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1F86576A-1BFA-4330-27FB-47EE41347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862"/>
            <a:ext cx="10515600" cy="46471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H" dirty="0"/>
          </a:p>
          <a:p>
            <a:endParaRPr lang="fr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92078D-86FB-E79C-DC1D-165B734F5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18" y="0"/>
            <a:ext cx="567197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FBB1437-4495-86C5-C96E-7CE8E1394F2A}"/>
              </a:ext>
            </a:extLst>
          </p:cNvPr>
          <p:cNvSpPr txBox="1"/>
          <p:nvPr/>
        </p:nvSpPr>
        <p:spPr>
          <a:xfrm>
            <a:off x="8008841" y="4294974"/>
            <a:ext cx="3832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CH" dirty="0"/>
              <a:t>ATTENTION </a:t>
            </a:r>
          </a:p>
          <a:p>
            <a:pPr marL="0" indent="0">
              <a:buNone/>
            </a:pPr>
            <a:r>
              <a:rPr lang="fr-CH" dirty="0"/>
              <a:t>Chemin du Chaucey fermé aux voitures </a:t>
            </a:r>
          </a:p>
          <a:p>
            <a:pPr marL="0" indent="0">
              <a:buNone/>
            </a:pPr>
            <a:r>
              <a:rPr lang="fr-CH" dirty="0"/>
              <a:t>de 7h45 à 8h15</a:t>
            </a:r>
            <a:endParaRPr lang="fr-CH" dirty="0">
              <a:solidFill>
                <a:srgbClr val="0563C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C40D8D2-77F8-BF24-02A2-88EB200E95F7}"/>
              </a:ext>
            </a:extLst>
          </p:cNvPr>
          <p:cNvCxnSpPr>
            <a:cxnSpLocks/>
          </p:cNvCxnSpPr>
          <p:nvPr/>
        </p:nvCxnSpPr>
        <p:spPr>
          <a:xfrm flipH="1">
            <a:off x="4994031" y="4756639"/>
            <a:ext cx="2908790" cy="9495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27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FE0D4-58FE-495D-ACDC-F6B84B0F1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fr-CH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Horaire à journée continue</a:t>
            </a:r>
            <a:br>
              <a:rPr lang="fr-CH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4CED58-4DD4-4514-9EA5-3F29EF923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H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08h15 </a:t>
            </a:r>
            <a:r>
              <a:rPr lang="fr-CH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fr-CH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09h00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: début des cours en P1 ou P2, selon l’horaire de la classe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H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fr-CH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h35-10h55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: temps de récréation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H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11h40 </a:t>
            </a:r>
            <a:r>
              <a:rPr lang="fr-CH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fr-CH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12h30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fr-CH" sz="2400" dirty="0">
                <a:ea typeface="Calibri" panose="020F0502020204030204" pitchFamily="34" charset="0"/>
                <a:cs typeface="Times New Roman" panose="02020603050405020304" pitchFamily="18" charset="0"/>
              </a:rPr>
              <a:t>en P5 ou P6, 1 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période de pause de midi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H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14h10-14h20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: temps de récréation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CH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15h10 </a:t>
            </a:r>
            <a:r>
              <a:rPr lang="fr-CH" sz="24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fr-CH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16h </a:t>
            </a:r>
            <a:r>
              <a:rPr lang="fr-CH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fin des cours en fin de P8 ou P9, selon l’horaire de la classe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CH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716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483EA07-7195-4D59-84DC-266E9BCD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7" y="371720"/>
            <a:ext cx="10080563" cy="1149350"/>
          </a:xfrm>
        </p:spPr>
        <p:txBody>
          <a:bodyPr anchor="b">
            <a:normAutofit/>
          </a:bodyPr>
          <a:lstStyle/>
          <a:p>
            <a:r>
              <a:rPr lang="fr-FR">
                <a:solidFill>
                  <a:srgbClr val="C00000"/>
                </a:solidFill>
              </a:rPr>
              <a:t>Matin avant </a:t>
            </a:r>
            <a:r>
              <a:rPr lang="fr-FR" dirty="0">
                <a:solidFill>
                  <a:srgbClr val="C00000"/>
                </a:solidFill>
              </a:rPr>
              <a:t>l’école 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91C1E-478D-47F9-BC44-E94D90D39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7" y="1736278"/>
            <a:ext cx="9482686" cy="4284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Hors temps scolaire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Point rencontre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Ouvert à tous, sans inscription</a:t>
            </a:r>
            <a:r>
              <a:rPr lang="fr-FR" sz="2400" dirty="0"/>
              <a:t>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Tous les jours de 7h30 à 9h</a:t>
            </a:r>
            <a:endParaRPr lang="fr-FR" sz="2400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4A679E-B2EC-4F99-B05D-6C6361B7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91" y="837549"/>
            <a:ext cx="1390008" cy="5913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DAF20F-8FE5-E25A-B437-6E341BCD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502" y="1521070"/>
            <a:ext cx="5236918" cy="42614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F88CF2B-375A-68F4-BC51-3F8456D9B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927" y="4593876"/>
            <a:ext cx="2000529" cy="14861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6C82C4-C60A-92F4-5ABE-4BCC8EB7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135" y="4446622"/>
            <a:ext cx="213378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4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A64C71-073E-9C85-AF31-9441C1284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3EAA3E7-33BF-9D4A-66E4-75834E882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CB26BC-8D4C-913E-DFAB-B6B02440E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7" y="371720"/>
            <a:ext cx="10080563" cy="1149350"/>
          </a:xfrm>
        </p:spPr>
        <p:txBody>
          <a:bodyPr anchor="b">
            <a:norm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Pause de midi 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C6E93A-3A53-8AF7-E36B-D981EB108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1892790"/>
            <a:ext cx="9482686" cy="4284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Hors temps scolaire </a:t>
            </a:r>
          </a:p>
          <a:p>
            <a:pPr marL="0" indent="0">
              <a:buNone/>
            </a:pPr>
            <a:r>
              <a:rPr lang="fr-FR" sz="2400" dirty="0"/>
              <a:t>Structure et temps géré par les Communes, respectivement l’APEJ </a:t>
            </a:r>
          </a:p>
          <a:p>
            <a:pPr marL="0" indent="0">
              <a:buNone/>
            </a:pPr>
            <a:endParaRPr lang="fr-FR" sz="2400" dirty="0"/>
          </a:p>
          <a:p>
            <a:pPr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Restaurant scolaire (ouverts à tous, sur inscription)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Espaces intérieurs et extérieurs disponibles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Surveillance assurée par une équipe encadrante, dans la limite du périmètre scolaire </a:t>
            </a:r>
            <a:endParaRPr lang="fr-CH" sz="2400" dirty="0"/>
          </a:p>
          <a:p>
            <a:endParaRPr lang="fr-FR" sz="2000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AEF107B-D785-2199-77B9-582A1352D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91" y="837549"/>
            <a:ext cx="1390008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705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710</Words>
  <Application>Microsoft Office PowerPoint</Application>
  <PresentationFormat>Grand écran</PresentationFormat>
  <Paragraphs>137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Wingdings</vt:lpstr>
      <vt:lpstr>Thème Office</vt:lpstr>
      <vt:lpstr>Passage en 7P  au collège Necker à Coppet </vt:lpstr>
      <vt:lpstr>Bienvenue </vt:lpstr>
      <vt:lpstr>Ordre du jour  </vt:lpstr>
      <vt:lpstr>          Site de Necker   </vt:lpstr>
      <vt:lpstr>Accès et mobilité </vt:lpstr>
      <vt:lpstr>Présentation PowerPoint</vt:lpstr>
      <vt:lpstr>Horaire à journée continue </vt:lpstr>
      <vt:lpstr>Matin avant l’école </vt:lpstr>
      <vt:lpstr>Pause de midi </vt:lpstr>
      <vt:lpstr>Périmètre scolaire  Necker   </vt:lpstr>
      <vt:lpstr>Restaurant scolaire  </vt:lpstr>
      <vt:lpstr>Objets connectés </vt:lpstr>
      <vt:lpstr>Devoirs surveillés</vt:lpstr>
      <vt:lpstr>Structures de fin de journée </vt:lpstr>
      <vt:lpstr>Partenaires de l’école</vt:lpstr>
      <vt:lpstr>A noter</vt:lpstr>
      <vt:lpstr>Contacts principaux</vt:lpstr>
      <vt:lpstr>Questions ? </vt:lpstr>
      <vt:lpstr>  Merci pour votre attention &amp;  bon retour chez vous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Melanie Gras</dc:creator>
  <cp:lastModifiedBy>Laetitia Lagger</cp:lastModifiedBy>
  <cp:revision>41</cp:revision>
  <cp:lastPrinted>2025-01-09T16:02:37Z</cp:lastPrinted>
  <dcterms:created xsi:type="dcterms:W3CDTF">2021-11-30T21:55:48Z</dcterms:created>
  <dcterms:modified xsi:type="dcterms:W3CDTF">2025-06-02T10:07:52Z</dcterms:modified>
</cp:coreProperties>
</file>